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6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FCAB9E-A594-4DFA-AC48-FC7902B0477E}" v="4" dt="2024-11-18T16:25:31.3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33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A3CCEA-735F-4017-B92C-CB0CAF5749C6}" type="datetimeFigureOut">
              <a:rPr lang="fi-FI" smtClean="0"/>
              <a:t>18.11.2024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024BB-B0DF-4DA8-BD85-71879EB2E0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00096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0024BB-B0DF-4DA8-BD85-71879EB2E019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15884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37CAE69-397C-06B0-CF70-3F32E2E14D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F2F67343-4CDC-0B11-C115-BFABB6AD81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6ACF481-8759-421E-6EBB-EBF2C19E3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8E523-9B27-4B95-A854-158EFD5756BE}" type="datetimeFigureOut">
              <a:rPr lang="fi-FI" smtClean="0"/>
              <a:t>18.11.2024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C33D2DE-B73D-EA39-BD38-EF02E85D5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454645D-D896-4422-D145-14424B1CB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1A011-ABB2-43DA-BDF5-13BEEA9552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04199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18B8D37-92A4-4FAE-07F2-A822F46BE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165B5FF2-36D1-8067-2EE0-BA2B1639D2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F13C7E0-3490-10D8-860B-CBF4A7BCE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8E523-9B27-4B95-A854-158EFD5756BE}" type="datetimeFigureOut">
              <a:rPr lang="fi-FI" smtClean="0"/>
              <a:t>18.11.2024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862AB2D-B940-59C8-356A-F7E11FF28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6239ADE-05A3-41C5-E92B-70B6EB931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1A011-ABB2-43DA-BDF5-13BEEA9552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49638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C6DE6146-7AA2-A7EC-4CB0-2D4DA4F9C0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6FB2DE02-7B57-2909-7BE8-532152F02B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A4A7364-815E-BAAA-DE35-5264F7622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8E523-9B27-4B95-A854-158EFD5756BE}" type="datetimeFigureOut">
              <a:rPr lang="fi-FI" smtClean="0"/>
              <a:t>18.11.2024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21B4CAE-6A7C-BC34-DAE4-B77B77FC0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FC2819E-61F1-2292-ACE9-2F4212CE1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1A011-ABB2-43DA-BDF5-13BEEA9552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3953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D483722-9239-CFAD-0BE1-D76882EF0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2A5AC72-6644-8E27-B5BA-799193255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3251CE2-31AC-EEA5-7D9B-7D01D41E6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8E523-9B27-4B95-A854-158EFD5756BE}" type="datetimeFigureOut">
              <a:rPr lang="fi-FI" smtClean="0"/>
              <a:t>18.11.2024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766EDC5-36BB-B054-518A-B857DF780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373D643-1936-E1E1-7291-655B9BF0F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1A011-ABB2-43DA-BDF5-13BEEA9552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40572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B1D7C3F-BCD7-BD98-1666-49389355E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B00D04B-6F2F-994F-6A26-FEC3EB2154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A98AD5B-BA5D-396A-567B-A321A83E3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8E523-9B27-4B95-A854-158EFD5756BE}" type="datetimeFigureOut">
              <a:rPr lang="fi-FI" smtClean="0"/>
              <a:t>18.11.2024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85203B6-7953-985A-06DD-43B1785BD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746E5FF-5B77-E47D-FFAE-E825C9DCF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1A011-ABB2-43DA-BDF5-13BEEA9552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334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268CD53-D595-71BB-B6B0-5A665AEDE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FB36D63-0BAE-C44F-2D1D-A40BBA9823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DEF5C79-C39F-D0D4-152B-67771B3A8A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39BBEF9E-D97B-33A7-2833-B1DF4D6BB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8E523-9B27-4B95-A854-158EFD5756BE}" type="datetimeFigureOut">
              <a:rPr lang="fi-FI" smtClean="0"/>
              <a:t>18.11.2024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133DF43-4916-2306-6498-E69009A3C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D21E6E6A-7264-1177-D18E-7C63F1318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1A011-ABB2-43DA-BDF5-13BEEA9552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6549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D40C286-4F89-9818-8218-B726F769B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4413C0B-8165-DB35-DDE5-CFB6B2D2C0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902C6CF-CAAC-33E1-51E1-5E219CA8DA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BE8CAD97-136E-C20F-34A7-B0F8A05800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AF37F44F-623F-DDF8-306A-539289FAA4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04E5A0A5-A523-1B7E-53CB-9CC54DBCB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8E523-9B27-4B95-A854-158EFD5756BE}" type="datetimeFigureOut">
              <a:rPr lang="fi-FI" smtClean="0"/>
              <a:t>18.11.2024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C248227-F5AE-3084-5FD8-1D8405A25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AE4EBFC4-05C0-2CA6-50E9-60FD3FA1F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1A011-ABB2-43DA-BDF5-13BEEA9552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87798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6ECCDF9-57FF-0E0C-78BF-21D2ECA0A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F4F3B906-B646-A967-35E4-D5EB28C0F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8E523-9B27-4B95-A854-158EFD5756BE}" type="datetimeFigureOut">
              <a:rPr lang="fi-FI" smtClean="0"/>
              <a:t>18.11.2024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CE41E4C1-289B-C8CD-B52A-AE9BB4021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A7701F08-D402-4DA1-2639-451FC3808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1A011-ABB2-43DA-BDF5-13BEEA9552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9890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8B2F8375-7DC3-F809-DF91-439513241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8E523-9B27-4B95-A854-158EFD5756BE}" type="datetimeFigureOut">
              <a:rPr lang="fi-FI" smtClean="0"/>
              <a:t>18.11.2024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CB84759F-2771-E4CB-C623-2101D1834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D6286AF9-E9D3-5D4B-D882-72432E3DA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1A011-ABB2-43DA-BDF5-13BEEA9552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73694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F97C405-B096-33EA-74A2-FE32E81AE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44544A8-50B7-2B90-8110-649121D95C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31EBD53-5FA4-AC47-BCC3-C2958018C4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D26C671-6583-0A57-51D6-6D9597EFE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8E523-9B27-4B95-A854-158EFD5756BE}" type="datetimeFigureOut">
              <a:rPr lang="fi-FI" smtClean="0"/>
              <a:t>18.11.2024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6F67756-91F4-4220-0749-893A5875E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436919D-A6CA-B45C-F5ED-40EB80215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1A011-ABB2-43DA-BDF5-13BEEA9552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50279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18ACB6D-43D3-A0DF-1D41-01ABF8C3A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76D70638-2BCF-A1D5-2579-F077D7C505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E861A69-FE95-3212-7706-856DDE4826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DB69433-FAFE-7D3C-FDD5-85C9B699A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8E523-9B27-4B95-A854-158EFD5756BE}" type="datetimeFigureOut">
              <a:rPr lang="fi-FI" smtClean="0"/>
              <a:t>18.11.2024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1FDB5E7-E8AB-E2B1-F9F0-7204D1B9D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038D1D6-E194-9DB7-41FC-70AB866CE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1A011-ABB2-43DA-BDF5-13BEEA9552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78400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10A56520-C349-1E15-0EA5-DC71EAAF1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81212A8-9348-7A6E-1067-0F101BACE7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240C39A-F849-1878-667D-52380A6BDB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CF8E523-9B27-4B95-A854-158EFD5756BE}" type="datetimeFigureOut">
              <a:rPr lang="fi-FI" smtClean="0"/>
              <a:t>18.11.2024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E1D1659-4287-CC47-6CF4-B19F17795C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18EF76E-6661-D2D4-26ED-7B0B4F0F4C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801A011-ABB2-43DA-BDF5-13BEEA9552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7221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157AB5-6482-2F54-F7D2-41CA87F54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Muistiinpanoja: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18F1413-47A0-8C61-7C32-FF372E2EE55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i-FI" sz="2800" dirty="0"/>
              <a:t>Pyydetään viestintää taittamaan vuosikello kauniiksi. Seuraavalla dialla on (ruma) luonnos.</a:t>
            </a:r>
          </a:p>
          <a:p>
            <a:r>
              <a:rPr lang="fi-FI" sz="2800" dirty="0"/>
              <a:t>Julkaistaan vuosikello vasta vuoden lopussa samalla, kun avustusperiaatteet päivitetään.</a:t>
            </a:r>
          </a:p>
          <a:p>
            <a:r>
              <a:rPr lang="fi-FI" sz="2800" dirty="0"/>
              <a:t>Vuosikellon yhteyteen voisi laittaa lauseen esim. ”Vuosikellosta näet suuntaa-antavat aikataulut. Muutokset ovat mahdollisia. Tarkistathan tarkat päivämäärät aina aiheiden omilta sivuilta.”</a:t>
            </a:r>
          </a:p>
          <a:p>
            <a:r>
              <a:rPr lang="fi-FI" sz="2800" dirty="0"/>
              <a:t>Pohdittiin laitetaanko kuukaudet kahden nipuissa eli tammi-helmikuu, maalis-huhtikuu jne. Tukisi sitä ajatusta, että tarkemmat ajankohdat pitää jokaisen katsoa avustuksen omalta sivulta.</a:t>
            </a:r>
          </a:p>
          <a:p>
            <a:endParaRPr lang="fi-FI" sz="2800" dirty="0"/>
          </a:p>
          <a:p>
            <a:endParaRPr lang="fi-FI" sz="2800" dirty="0"/>
          </a:p>
          <a:p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1AD5680-104B-1BD8-D46E-7C81884856F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i-FI" sz="2800" dirty="0"/>
              <a:t>Lisätään kuhunkin boxiin linkki, joka vie kyseisen aiheen nettisivulle.</a:t>
            </a:r>
          </a:p>
          <a:p>
            <a:r>
              <a:rPr lang="fi-FI" sz="2800" dirty="0"/>
              <a:t>Vuosikello tulee yhdistysten ja seurojen sivulle ennen haitaria. Laitetaan se siihen kuvana, jonka alla linkki pdf-versioon.</a:t>
            </a:r>
          </a:p>
          <a:p>
            <a:r>
              <a:rPr lang="fi-FI" sz="2800" dirty="0"/>
              <a:t>Eri värisillä viivoilla, fonteilla tms. voisi erotella saman teemat asiat keskenään. Esim. uutiskirjeet omalla, yhdistysillat omalla. Vai meneekö sekavaksi?</a:t>
            </a:r>
          </a:p>
          <a:p>
            <a:endParaRPr lang="fi-FI" sz="2800" dirty="0"/>
          </a:p>
          <a:p>
            <a:endParaRPr lang="fi-FI" sz="28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51582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Ryhmä 3">
            <a:extLst>
              <a:ext uri="{FF2B5EF4-FFF2-40B4-BE49-F238E27FC236}">
                <a16:creationId xmlns:a16="http://schemas.microsoft.com/office/drawing/2014/main" id="{1A441800-F626-CD0E-266D-FAE27CB5AB55}"/>
              </a:ext>
            </a:extLst>
          </p:cNvPr>
          <p:cNvGrpSpPr/>
          <p:nvPr/>
        </p:nvGrpSpPr>
        <p:grpSpPr>
          <a:xfrm>
            <a:off x="3648747" y="749286"/>
            <a:ext cx="4894506" cy="5078948"/>
            <a:chOff x="4041462" y="2415865"/>
            <a:chExt cx="4921873" cy="4921873"/>
          </a:xfrm>
        </p:grpSpPr>
        <p:sp>
          <p:nvSpPr>
            <p:cNvPr id="5" name="Shape 146">
              <a:extLst>
                <a:ext uri="{FF2B5EF4-FFF2-40B4-BE49-F238E27FC236}">
                  <a16:creationId xmlns:a16="http://schemas.microsoft.com/office/drawing/2014/main" id="{55340B82-B36F-29B4-7CA2-90D74CE90B77}"/>
                </a:ext>
              </a:extLst>
            </p:cNvPr>
            <p:cNvSpPr/>
            <p:nvPr/>
          </p:nvSpPr>
          <p:spPr>
            <a:xfrm rot="4040956">
              <a:off x="4009893" y="5405828"/>
              <a:ext cx="731279" cy="395820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1200"/>
              </a:lvl1pPr>
            </a:lstStyle>
            <a:p>
              <a:r>
                <a:rPr sz="9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Syys</a:t>
              </a:r>
              <a:endParaRPr sz="9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Shape 136">
              <a:extLst>
                <a:ext uri="{FF2B5EF4-FFF2-40B4-BE49-F238E27FC236}">
                  <a16:creationId xmlns:a16="http://schemas.microsoft.com/office/drawing/2014/main" id="{F5B72798-67C0-53D5-F7C5-64E599C8F6AA}"/>
                </a:ext>
              </a:extLst>
            </p:cNvPr>
            <p:cNvSpPr/>
            <p:nvPr/>
          </p:nvSpPr>
          <p:spPr>
            <a:xfrm rot="20751877">
              <a:off x="5511483" y="2429968"/>
              <a:ext cx="673736" cy="47407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1200"/>
              </a:lvl1pPr>
            </a:lstStyle>
            <a:p>
              <a:r>
                <a:rPr sz="9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Joulu</a:t>
              </a:r>
              <a:endParaRPr sz="9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Shape 142">
              <a:extLst>
                <a:ext uri="{FF2B5EF4-FFF2-40B4-BE49-F238E27FC236}">
                  <a16:creationId xmlns:a16="http://schemas.microsoft.com/office/drawing/2014/main" id="{D9D7A06F-3127-F3C6-D96E-C01B405118B6}"/>
                </a:ext>
              </a:extLst>
            </p:cNvPr>
            <p:cNvSpPr/>
            <p:nvPr/>
          </p:nvSpPr>
          <p:spPr>
            <a:xfrm rot="16892164">
              <a:off x="3920609" y="4005794"/>
              <a:ext cx="731279" cy="395820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1200"/>
              </a:lvl1pPr>
            </a:lstStyle>
            <a:p>
              <a:r>
                <a:rPr sz="9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Loka</a:t>
              </a:r>
              <a:endParaRPr sz="9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Shape 143">
              <a:extLst>
                <a:ext uri="{FF2B5EF4-FFF2-40B4-BE49-F238E27FC236}">
                  <a16:creationId xmlns:a16="http://schemas.microsoft.com/office/drawing/2014/main" id="{41FD8256-4615-535A-61EB-C220787E15B4}"/>
                </a:ext>
              </a:extLst>
            </p:cNvPr>
            <p:cNvSpPr/>
            <p:nvPr/>
          </p:nvSpPr>
          <p:spPr>
            <a:xfrm rot="18658878">
              <a:off x="4321441" y="3154891"/>
              <a:ext cx="945619" cy="395820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1200"/>
              </a:lvl1pPr>
            </a:lstStyle>
            <a:p>
              <a:r>
                <a:rPr sz="9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Marras</a:t>
              </a:r>
              <a:endParaRPr sz="9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Shape 145">
              <a:extLst>
                <a:ext uri="{FF2B5EF4-FFF2-40B4-BE49-F238E27FC236}">
                  <a16:creationId xmlns:a16="http://schemas.microsoft.com/office/drawing/2014/main" id="{F5F36370-2F90-20C5-9DF8-D3D06E4F38D5}"/>
                </a:ext>
              </a:extLst>
            </p:cNvPr>
            <p:cNvSpPr/>
            <p:nvPr/>
          </p:nvSpPr>
          <p:spPr>
            <a:xfrm rot="2597862">
              <a:off x="4690837" y="6303466"/>
              <a:ext cx="463194" cy="47407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1200"/>
              </a:lvl1pPr>
            </a:lstStyle>
            <a:p>
              <a:r>
                <a:rPr sz="9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Elo</a:t>
              </a:r>
              <a:endParaRPr sz="9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Shape 134">
              <a:extLst>
                <a:ext uri="{FF2B5EF4-FFF2-40B4-BE49-F238E27FC236}">
                  <a16:creationId xmlns:a16="http://schemas.microsoft.com/office/drawing/2014/main" id="{76464DA0-CFEE-CEC3-0B47-BA22AF11D10F}"/>
                </a:ext>
              </a:extLst>
            </p:cNvPr>
            <p:cNvSpPr/>
            <p:nvPr/>
          </p:nvSpPr>
          <p:spPr>
            <a:xfrm rot="20838712">
              <a:off x="6731601" y="6836866"/>
              <a:ext cx="621100" cy="47407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1200"/>
              </a:lvl1pPr>
            </a:lstStyle>
            <a:p>
              <a:r>
                <a:rPr sz="9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Kesä</a:t>
              </a:r>
              <a:endParaRPr sz="9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Shape 141">
              <a:extLst>
                <a:ext uri="{FF2B5EF4-FFF2-40B4-BE49-F238E27FC236}">
                  <a16:creationId xmlns:a16="http://schemas.microsoft.com/office/drawing/2014/main" id="{B164C642-0B89-3D47-6BD5-0FA27EB57FED}"/>
                </a:ext>
              </a:extLst>
            </p:cNvPr>
            <p:cNvSpPr/>
            <p:nvPr/>
          </p:nvSpPr>
          <p:spPr>
            <a:xfrm rot="4040843">
              <a:off x="8245556" y="4005790"/>
              <a:ext cx="895186" cy="395820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1200"/>
              </a:lvl1pPr>
            </a:lstStyle>
            <a:p>
              <a:r>
                <a:rPr sz="9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Maalis</a:t>
              </a:r>
              <a:endParaRPr sz="9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Shape 144">
              <a:extLst>
                <a:ext uri="{FF2B5EF4-FFF2-40B4-BE49-F238E27FC236}">
                  <a16:creationId xmlns:a16="http://schemas.microsoft.com/office/drawing/2014/main" id="{26A614D2-F423-3342-65DD-BDAE50AFF9D3}"/>
                </a:ext>
              </a:extLst>
            </p:cNvPr>
            <p:cNvSpPr/>
            <p:nvPr/>
          </p:nvSpPr>
          <p:spPr>
            <a:xfrm rot="17413557">
              <a:off x="8306426" y="5328061"/>
              <a:ext cx="781712" cy="395820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1200"/>
              </a:lvl1pPr>
            </a:lstStyle>
            <a:p>
              <a:r>
                <a:rPr sz="9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Huhti</a:t>
              </a:r>
              <a:endParaRPr sz="9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Shape 135">
              <a:extLst>
                <a:ext uri="{FF2B5EF4-FFF2-40B4-BE49-F238E27FC236}">
                  <a16:creationId xmlns:a16="http://schemas.microsoft.com/office/drawing/2014/main" id="{0AAF8341-8C48-B200-FD81-B7F1706C3F2C}"/>
                </a:ext>
              </a:extLst>
            </p:cNvPr>
            <p:cNvSpPr/>
            <p:nvPr/>
          </p:nvSpPr>
          <p:spPr>
            <a:xfrm rot="1235870">
              <a:off x="5506219" y="6836864"/>
              <a:ext cx="684263" cy="47407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1200"/>
              </a:lvl1pPr>
            </a:lstStyle>
            <a:p>
              <a:r>
                <a:rPr sz="9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Heinä</a:t>
              </a:r>
              <a:endParaRPr sz="9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Shape 133">
              <a:extLst>
                <a:ext uri="{FF2B5EF4-FFF2-40B4-BE49-F238E27FC236}">
                  <a16:creationId xmlns:a16="http://schemas.microsoft.com/office/drawing/2014/main" id="{642153BF-AF5B-A376-2706-5EA9DCE6CD6C}"/>
                </a:ext>
              </a:extLst>
            </p:cNvPr>
            <p:cNvSpPr/>
            <p:nvPr/>
          </p:nvSpPr>
          <p:spPr>
            <a:xfrm rot="18953958">
              <a:off x="7702402" y="6278065"/>
              <a:ext cx="736898" cy="47407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1200"/>
              </a:lvl1pPr>
            </a:lstStyle>
            <a:p>
              <a:r>
                <a:rPr sz="9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Touko</a:t>
              </a:r>
              <a:endParaRPr sz="9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Suorakulmio 14">
              <a:extLst>
                <a:ext uri="{FF2B5EF4-FFF2-40B4-BE49-F238E27FC236}">
                  <a16:creationId xmlns:a16="http://schemas.microsoft.com/office/drawing/2014/main" id="{25415415-AAFB-CFF3-65F6-B149ABB3D85C}"/>
                </a:ext>
              </a:extLst>
            </p:cNvPr>
            <p:cNvSpPr/>
            <p:nvPr/>
          </p:nvSpPr>
          <p:spPr>
            <a:xfrm>
              <a:off x="4818336" y="5412717"/>
              <a:ext cx="3306790" cy="25351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fi-FI" sz="1100" b="1" dirty="0">
                  <a:latin typeface="Arial" panose="020B0604020202020204" pitchFamily="34" charset="0"/>
                  <a:cs typeface="Arial" panose="020B0604020202020204" pitchFamily="34" charset="0"/>
                </a:rPr>
                <a:t>Yhdistysyhteistyön vuosikello</a:t>
              </a:r>
            </a:p>
          </p:txBody>
        </p:sp>
        <p:pic>
          <p:nvPicPr>
            <p:cNvPr id="16" name="Kuva 15">
              <a:extLst>
                <a:ext uri="{FF2B5EF4-FFF2-40B4-BE49-F238E27FC236}">
                  <a16:creationId xmlns:a16="http://schemas.microsoft.com/office/drawing/2014/main" id="{DCFF9E39-9937-06D3-271F-0D13B7B7D03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7979" b="27006"/>
            <a:stretch/>
          </p:blipFill>
          <p:spPr>
            <a:xfrm>
              <a:off x="4858502" y="3018556"/>
              <a:ext cx="3235670" cy="2329624"/>
            </a:xfrm>
            <a:prstGeom prst="rect">
              <a:avLst/>
            </a:prstGeom>
          </p:spPr>
        </p:pic>
        <p:sp>
          <p:nvSpPr>
            <p:cNvPr id="17" name="Shape 119">
              <a:extLst>
                <a:ext uri="{FF2B5EF4-FFF2-40B4-BE49-F238E27FC236}">
                  <a16:creationId xmlns:a16="http://schemas.microsoft.com/office/drawing/2014/main" id="{C95B2602-886A-A80F-5566-A43FA7E9B79B}"/>
                </a:ext>
              </a:extLst>
            </p:cNvPr>
            <p:cNvSpPr/>
            <p:nvPr/>
          </p:nvSpPr>
          <p:spPr>
            <a:xfrm>
              <a:off x="4379674" y="2754077"/>
              <a:ext cx="4245448" cy="4245448"/>
            </a:xfrm>
            <a:prstGeom prst="ellipse">
              <a:avLst/>
            </a:prstGeom>
            <a:ln w="25400">
              <a:solidFill>
                <a:srgbClr val="C00000"/>
              </a:solidFill>
              <a:miter lim="400000"/>
            </a:ln>
          </p:spPr>
          <p:txBody>
            <a:bodyPr lIns="50800" tIns="50800" rIns="50800" bIns="50800" anchor="ctr"/>
            <a:lstStyle/>
            <a:p>
              <a:pPr>
                <a:defRPr sz="2400"/>
              </a:pPr>
              <a:endParaRPr/>
            </a:p>
          </p:txBody>
        </p:sp>
        <p:sp>
          <p:nvSpPr>
            <p:cNvPr id="18" name="Shape 120">
              <a:extLst>
                <a:ext uri="{FF2B5EF4-FFF2-40B4-BE49-F238E27FC236}">
                  <a16:creationId xmlns:a16="http://schemas.microsoft.com/office/drawing/2014/main" id="{72C476CA-7C6D-27E8-5B28-12260EC23E63}"/>
                </a:ext>
              </a:extLst>
            </p:cNvPr>
            <p:cNvSpPr/>
            <p:nvPr/>
          </p:nvSpPr>
          <p:spPr>
            <a:xfrm>
              <a:off x="4041462" y="2415865"/>
              <a:ext cx="4921873" cy="4921873"/>
            </a:xfrm>
            <a:prstGeom prst="ellipse">
              <a:avLst/>
            </a:prstGeom>
            <a:ln w="25400">
              <a:solidFill>
                <a:srgbClr val="C00000"/>
              </a:solidFill>
              <a:miter lim="400000"/>
            </a:ln>
          </p:spPr>
          <p:txBody>
            <a:bodyPr lIns="50800" tIns="50800" rIns="50800" bIns="50800" anchor="ctr"/>
            <a:lstStyle/>
            <a:p>
              <a:pPr>
                <a:defRPr sz="2400"/>
              </a:pPr>
              <a:endParaRPr/>
            </a:p>
          </p:txBody>
        </p:sp>
        <p:sp>
          <p:nvSpPr>
            <p:cNvPr id="19" name="Shape 131">
              <a:extLst>
                <a:ext uri="{FF2B5EF4-FFF2-40B4-BE49-F238E27FC236}">
                  <a16:creationId xmlns:a16="http://schemas.microsoft.com/office/drawing/2014/main" id="{D93473D9-97BF-AA5B-EBC3-ABDB9070CC2A}"/>
                </a:ext>
              </a:extLst>
            </p:cNvPr>
            <p:cNvSpPr/>
            <p:nvPr/>
          </p:nvSpPr>
          <p:spPr>
            <a:xfrm rot="960840">
              <a:off x="6652646" y="2429968"/>
              <a:ext cx="779007" cy="47407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1200"/>
              </a:lvl1pPr>
            </a:lstStyle>
            <a:p>
              <a:r>
                <a:rPr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Tammi</a:t>
              </a:r>
            </a:p>
          </p:txBody>
        </p:sp>
        <p:sp>
          <p:nvSpPr>
            <p:cNvPr id="20" name="Shape 132">
              <a:extLst>
                <a:ext uri="{FF2B5EF4-FFF2-40B4-BE49-F238E27FC236}">
                  <a16:creationId xmlns:a16="http://schemas.microsoft.com/office/drawing/2014/main" id="{9EA48451-6CE5-88F6-5238-1D7DAF54E334}"/>
                </a:ext>
              </a:extLst>
            </p:cNvPr>
            <p:cNvSpPr/>
            <p:nvPr/>
          </p:nvSpPr>
          <p:spPr>
            <a:xfrm rot="2879319">
              <a:off x="7729583" y="3078760"/>
              <a:ext cx="885730" cy="421084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1200"/>
              </a:lvl1pPr>
            </a:lstStyle>
            <a:p>
              <a:r>
                <a:rPr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Helmi</a:t>
              </a:r>
              <a:endParaRPr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3" name="Kuvaselite: Viiva 22">
            <a:extLst>
              <a:ext uri="{FF2B5EF4-FFF2-40B4-BE49-F238E27FC236}">
                <a16:creationId xmlns:a16="http://schemas.microsoft.com/office/drawing/2014/main" id="{F296CD2F-471E-DB3E-7661-94EB6BC9BC1E}"/>
              </a:ext>
            </a:extLst>
          </p:cNvPr>
          <p:cNvSpPr/>
          <p:nvPr/>
        </p:nvSpPr>
        <p:spPr>
          <a:xfrm>
            <a:off x="8911184" y="785948"/>
            <a:ext cx="2206387" cy="721084"/>
          </a:xfrm>
          <a:prstGeom prst="borderCallout1">
            <a:avLst>
              <a:gd name="adj1" fmla="val 49131"/>
              <a:gd name="adj2" fmla="val -4879"/>
              <a:gd name="adj3" fmla="val 82119"/>
              <a:gd name="adj4" fmla="val -47830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>
                <a:solidFill>
                  <a:schemeClr val="tx1"/>
                </a:solidFill>
                <a:highlight>
                  <a:srgbClr val="FF00FF"/>
                </a:highlight>
              </a:rPr>
              <a:t>Toiminta-avustukset: Päätökset avustuksista</a:t>
            </a:r>
          </a:p>
        </p:txBody>
      </p:sp>
      <p:sp>
        <p:nvSpPr>
          <p:cNvPr id="28" name="Kuvaselite: Viiva 27">
            <a:extLst>
              <a:ext uri="{FF2B5EF4-FFF2-40B4-BE49-F238E27FC236}">
                <a16:creationId xmlns:a16="http://schemas.microsoft.com/office/drawing/2014/main" id="{4DB4FA57-117C-F5F9-B80F-5D1A57E119D5}"/>
              </a:ext>
            </a:extLst>
          </p:cNvPr>
          <p:cNvSpPr/>
          <p:nvPr/>
        </p:nvSpPr>
        <p:spPr>
          <a:xfrm>
            <a:off x="9412057" y="1612145"/>
            <a:ext cx="2206387" cy="952372"/>
          </a:xfrm>
          <a:prstGeom prst="borderCallout1">
            <a:avLst>
              <a:gd name="adj1" fmla="val 49131"/>
              <a:gd name="adj2" fmla="val -4879"/>
              <a:gd name="adj3" fmla="val 8147"/>
              <a:gd name="adj4" fmla="val -60350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>
                <a:solidFill>
                  <a:schemeClr val="tx1"/>
                </a:solidFill>
                <a:highlight>
                  <a:srgbClr val="FF00FF"/>
                </a:highlight>
              </a:rPr>
              <a:t>Toiminta-avustukset: Raportointi edellisen vuoden avustusten käyttämisestä</a:t>
            </a:r>
          </a:p>
        </p:txBody>
      </p:sp>
      <p:sp>
        <p:nvSpPr>
          <p:cNvPr id="30" name="Kuvaselite: Viiva 29">
            <a:extLst>
              <a:ext uri="{FF2B5EF4-FFF2-40B4-BE49-F238E27FC236}">
                <a16:creationId xmlns:a16="http://schemas.microsoft.com/office/drawing/2014/main" id="{CA78F925-6C26-1E4D-C465-C3511B8823A2}"/>
              </a:ext>
            </a:extLst>
          </p:cNvPr>
          <p:cNvSpPr/>
          <p:nvPr/>
        </p:nvSpPr>
        <p:spPr>
          <a:xfrm>
            <a:off x="9437070" y="4717789"/>
            <a:ext cx="2206387" cy="952372"/>
          </a:xfrm>
          <a:prstGeom prst="borderCallout1">
            <a:avLst>
              <a:gd name="adj1" fmla="val 49131"/>
              <a:gd name="adj2" fmla="val -4879"/>
              <a:gd name="adj3" fmla="val 54474"/>
              <a:gd name="adj4" fmla="val -65962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>
                <a:solidFill>
                  <a:schemeClr val="tx1"/>
                </a:solidFill>
                <a:highlight>
                  <a:srgbClr val="FF00FF"/>
                </a:highlight>
              </a:rPr>
              <a:t>Toiminta-avustukset: raporttiin liittyvien liitteiden toimitus</a:t>
            </a:r>
          </a:p>
        </p:txBody>
      </p:sp>
      <p:sp>
        <p:nvSpPr>
          <p:cNvPr id="31" name="Kuvaselite: Viiva 30">
            <a:extLst>
              <a:ext uri="{FF2B5EF4-FFF2-40B4-BE49-F238E27FC236}">
                <a16:creationId xmlns:a16="http://schemas.microsoft.com/office/drawing/2014/main" id="{3D5A0481-6BCC-8067-6888-2699A40E5667}"/>
              </a:ext>
            </a:extLst>
          </p:cNvPr>
          <p:cNvSpPr/>
          <p:nvPr/>
        </p:nvSpPr>
        <p:spPr>
          <a:xfrm>
            <a:off x="8316419" y="5827332"/>
            <a:ext cx="2206387" cy="952372"/>
          </a:xfrm>
          <a:prstGeom prst="borderCallout1">
            <a:avLst>
              <a:gd name="adj1" fmla="val 49131"/>
              <a:gd name="adj2" fmla="val -4879"/>
              <a:gd name="adj3" fmla="val -42539"/>
              <a:gd name="adj4" fmla="val -23223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>
                <a:solidFill>
                  <a:schemeClr val="tx1"/>
                </a:solidFill>
                <a:highlight>
                  <a:srgbClr val="808000"/>
                </a:highlight>
              </a:rPr>
              <a:t>Kumppanuussopimukset: tilinpäätöksen ja toimintakertomusten palautus</a:t>
            </a:r>
          </a:p>
        </p:txBody>
      </p:sp>
      <p:sp>
        <p:nvSpPr>
          <p:cNvPr id="35" name="Kuvaselite: Viiva 34">
            <a:extLst>
              <a:ext uri="{FF2B5EF4-FFF2-40B4-BE49-F238E27FC236}">
                <a16:creationId xmlns:a16="http://schemas.microsoft.com/office/drawing/2014/main" id="{5AAF4BD2-3BC3-7771-8B73-4961165B3DFF}"/>
              </a:ext>
            </a:extLst>
          </p:cNvPr>
          <p:cNvSpPr/>
          <p:nvPr/>
        </p:nvSpPr>
        <p:spPr>
          <a:xfrm>
            <a:off x="9647201" y="3685688"/>
            <a:ext cx="2206387" cy="521125"/>
          </a:xfrm>
          <a:prstGeom prst="borderCallout1">
            <a:avLst>
              <a:gd name="adj1" fmla="val 49131"/>
              <a:gd name="adj2" fmla="val -4879"/>
              <a:gd name="adj3" fmla="val -6535"/>
              <a:gd name="adj4" fmla="val -45240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>
                <a:solidFill>
                  <a:schemeClr val="tx1"/>
                </a:solidFill>
                <a:highlight>
                  <a:srgbClr val="FFFF00"/>
                </a:highlight>
              </a:rPr>
              <a:t>Yhdistysilta</a:t>
            </a:r>
            <a:br>
              <a:rPr lang="fi-FI" sz="1400" dirty="0">
                <a:solidFill>
                  <a:schemeClr val="tx1"/>
                </a:solidFill>
              </a:rPr>
            </a:br>
            <a:r>
              <a:rPr lang="fi-FI" sz="1400" dirty="0">
                <a:solidFill>
                  <a:schemeClr val="tx1"/>
                </a:solidFill>
              </a:rPr>
              <a:t>(maalis-huhtikuu)</a:t>
            </a:r>
          </a:p>
        </p:txBody>
      </p:sp>
      <p:sp>
        <p:nvSpPr>
          <p:cNvPr id="37" name="Kuvaselite: Viiva 36">
            <a:extLst>
              <a:ext uri="{FF2B5EF4-FFF2-40B4-BE49-F238E27FC236}">
                <a16:creationId xmlns:a16="http://schemas.microsoft.com/office/drawing/2014/main" id="{90E9CC8A-A4DC-C4E3-43A2-BD1CADDFA325}"/>
              </a:ext>
            </a:extLst>
          </p:cNvPr>
          <p:cNvSpPr/>
          <p:nvPr/>
        </p:nvSpPr>
        <p:spPr>
          <a:xfrm>
            <a:off x="289322" y="3102296"/>
            <a:ext cx="2206387" cy="531309"/>
          </a:xfrm>
          <a:prstGeom prst="borderCallout1">
            <a:avLst>
              <a:gd name="adj1" fmla="val 69237"/>
              <a:gd name="adj2" fmla="val 101751"/>
              <a:gd name="adj3" fmla="val 50433"/>
              <a:gd name="adj4" fmla="val 150320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>
                <a:solidFill>
                  <a:schemeClr val="tx1"/>
                </a:solidFill>
                <a:highlight>
                  <a:srgbClr val="FFFF00"/>
                </a:highlight>
              </a:rPr>
              <a:t>Yhdistysilta</a:t>
            </a:r>
            <a:r>
              <a:rPr lang="fi-FI" sz="1400" dirty="0">
                <a:solidFill>
                  <a:schemeClr val="tx1"/>
                </a:solidFill>
              </a:rPr>
              <a:t> (syys-lokakuu)</a:t>
            </a:r>
          </a:p>
        </p:txBody>
      </p:sp>
      <p:sp>
        <p:nvSpPr>
          <p:cNvPr id="38" name="Kuvaselite: Viiva 37">
            <a:extLst>
              <a:ext uri="{FF2B5EF4-FFF2-40B4-BE49-F238E27FC236}">
                <a16:creationId xmlns:a16="http://schemas.microsoft.com/office/drawing/2014/main" id="{5AFC1E4D-C223-060F-11FE-2B87EFE293E5}"/>
              </a:ext>
            </a:extLst>
          </p:cNvPr>
          <p:cNvSpPr/>
          <p:nvPr/>
        </p:nvSpPr>
        <p:spPr>
          <a:xfrm>
            <a:off x="6603989" y="1998805"/>
            <a:ext cx="937093" cy="672602"/>
          </a:xfrm>
          <a:prstGeom prst="borderCallout1">
            <a:avLst>
              <a:gd name="adj1" fmla="val -4402"/>
              <a:gd name="adj2" fmla="val 68208"/>
              <a:gd name="adj3" fmla="val -30002"/>
              <a:gd name="adj4" fmla="val 111193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>
                <a:solidFill>
                  <a:schemeClr val="tx1"/>
                </a:solidFill>
                <a:highlight>
                  <a:srgbClr val="00FFFF"/>
                </a:highlight>
              </a:rPr>
              <a:t>Yhdistys-uutiskirje</a:t>
            </a:r>
          </a:p>
        </p:txBody>
      </p:sp>
      <p:sp>
        <p:nvSpPr>
          <p:cNvPr id="56" name="Kuvaselite: Viiva 55">
            <a:extLst>
              <a:ext uri="{FF2B5EF4-FFF2-40B4-BE49-F238E27FC236}">
                <a16:creationId xmlns:a16="http://schemas.microsoft.com/office/drawing/2014/main" id="{3CA3EF1D-A255-B73D-E7A7-39A5F90DA10D}"/>
              </a:ext>
            </a:extLst>
          </p:cNvPr>
          <p:cNvSpPr/>
          <p:nvPr/>
        </p:nvSpPr>
        <p:spPr>
          <a:xfrm>
            <a:off x="6285297" y="4333569"/>
            <a:ext cx="937093" cy="672602"/>
          </a:xfrm>
          <a:prstGeom prst="borderCallout1">
            <a:avLst>
              <a:gd name="adj1" fmla="val 72069"/>
              <a:gd name="adj2" fmla="val 103784"/>
              <a:gd name="adj3" fmla="val 90370"/>
              <a:gd name="adj4" fmla="val 123390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>
                <a:solidFill>
                  <a:schemeClr val="tx1"/>
                </a:solidFill>
                <a:highlight>
                  <a:srgbClr val="00FFFF"/>
                </a:highlight>
              </a:rPr>
              <a:t>Yhdistys-uutiskirje</a:t>
            </a:r>
          </a:p>
        </p:txBody>
      </p:sp>
      <p:sp>
        <p:nvSpPr>
          <p:cNvPr id="57" name="Kuvaselite: Viiva 56">
            <a:extLst>
              <a:ext uri="{FF2B5EF4-FFF2-40B4-BE49-F238E27FC236}">
                <a16:creationId xmlns:a16="http://schemas.microsoft.com/office/drawing/2014/main" id="{0A127FF5-03A8-004E-0E40-D21298A31826}"/>
              </a:ext>
            </a:extLst>
          </p:cNvPr>
          <p:cNvSpPr/>
          <p:nvPr/>
        </p:nvSpPr>
        <p:spPr>
          <a:xfrm>
            <a:off x="4361554" y="3213614"/>
            <a:ext cx="937093" cy="672602"/>
          </a:xfrm>
          <a:prstGeom prst="borderCallout1">
            <a:avLst>
              <a:gd name="adj1" fmla="val 80566"/>
              <a:gd name="adj2" fmla="val 1123"/>
              <a:gd name="adj3" fmla="val 93202"/>
              <a:gd name="adj4" fmla="val -26027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>
                <a:solidFill>
                  <a:schemeClr val="tx1"/>
                </a:solidFill>
                <a:highlight>
                  <a:srgbClr val="00FFFF"/>
                </a:highlight>
              </a:rPr>
              <a:t>Yhdistys-uutiskirje</a:t>
            </a:r>
          </a:p>
        </p:txBody>
      </p:sp>
      <p:sp>
        <p:nvSpPr>
          <p:cNvPr id="58" name="Kuvaselite: Viiva 57">
            <a:extLst>
              <a:ext uri="{FF2B5EF4-FFF2-40B4-BE49-F238E27FC236}">
                <a16:creationId xmlns:a16="http://schemas.microsoft.com/office/drawing/2014/main" id="{11A42A32-0EB5-A0B3-C3B8-34E296057905}"/>
              </a:ext>
            </a:extLst>
          </p:cNvPr>
          <p:cNvSpPr/>
          <p:nvPr/>
        </p:nvSpPr>
        <p:spPr>
          <a:xfrm>
            <a:off x="4736052" y="1974216"/>
            <a:ext cx="937093" cy="672602"/>
          </a:xfrm>
          <a:prstGeom prst="borderCallout1">
            <a:avLst>
              <a:gd name="adj1" fmla="val 52243"/>
              <a:gd name="adj2" fmla="val -7008"/>
              <a:gd name="adj3" fmla="val 16730"/>
              <a:gd name="adj4" fmla="val -39241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>
                <a:solidFill>
                  <a:schemeClr val="tx1"/>
                </a:solidFill>
                <a:highlight>
                  <a:srgbClr val="00FFFF"/>
                </a:highlight>
              </a:rPr>
              <a:t>Yhdistys-uutiskirje</a:t>
            </a:r>
          </a:p>
        </p:txBody>
      </p:sp>
      <p:sp>
        <p:nvSpPr>
          <p:cNvPr id="59" name="Tekstiruutu 58">
            <a:extLst>
              <a:ext uri="{FF2B5EF4-FFF2-40B4-BE49-F238E27FC236}">
                <a16:creationId xmlns:a16="http://schemas.microsoft.com/office/drawing/2014/main" id="{F79B4388-3614-3B7E-CBDA-431110DEC893}"/>
              </a:ext>
            </a:extLst>
          </p:cNvPr>
          <p:cNvSpPr txBox="1"/>
          <p:nvPr/>
        </p:nvSpPr>
        <p:spPr>
          <a:xfrm>
            <a:off x="476635" y="331127"/>
            <a:ext cx="3186992" cy="138499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fi-FI" sz="1400" b="1" dirty="0"/>
              <a:t>Lisäksi koko vuoden ajan: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/>
              <a:t>Jatkuvassa haussa määrärahojen puitteissa: tapahtuma-avustukset, hankeavustukset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/>
              <a:t>Tapahtuma-avustuksen raportointi 6 kk tapahtuman jälkeen</a:t>
            </a:r>
          </a:p>
        </p:txBody>
      </p:sp>
      <p:sp>
        <p:nvSpPr>
          <p:cNvPr id="60" name="Kuvaselite: Viiva 59">
            <a:extLst>
              <a:ext uri="{FF2B5EF4-FFF2-40B4-BE49-F238E27FC236}">
                <a16:creationId xmlns:a16="http://schemas.microsoft.com/office/drawing/2014/main" id="{284833AD-7B57-D18F-D4FC-FD25B962D019}"/>
              </a:ext>
            </a:extLst>
          </p:cNvPr>
          <p:cNvSpPr/>
          <p:nvPr/>
        </p:nvSpPr>
        <p:spPr>
          <a:xfrm>
            <a:off x="205613" y="2405752"/>
            <a:ext cx="2206387" cy="531309"/>
          </a:xfrm>
          <a:prstGeom prst="borderCallout1">
            <a:avLst>
              <a:gd name="adj1" fmla="val 58377"/>
              <a:gd name="adj2" fmla="val 104773"/>
              <a:gd name="adj3" fmla="val 81557"/>
              <a:gd name="adj4" fmla="val 152478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>
                <a:solidFill>
                  <a:schemeClr val="tx1"/>
                </a:solidFill>
                <a:highlight>
                  <a:srgbClr val="FF00FF"/>
                </a:highlight>
              </a:rPr>
              <a:t>Toiminta-avustukset: haku seuraavalle vuodelle</a:t>
            </a:r>
          </a:p>
        </p:txBody>
      </p:sp>
      <p:sp>
        <p:nvSpPr>
          <p:cNvPr id="2" name="Kuvaselite: Viiva 1">
            <a:extLst>
              <a:ext uri="{FF2B5EF4-FFF2-40B4-BE49-F238E27FC236}">
                <a16:creationId xmlns:a16="http://schemas.microsoft.com/office/drawing/2014/main" id="{E949B8B2-BF02-A168-F146-9AD3A0311903}"/>
              </a:ext>
            </a:extLst>
          </p:cNvPr>
          <p:cNvSpPr/>
          <p:nvPr/>
        </p:nvSpPr>
        <p:spPr>
          <a:xfrm>
            <a:off x="282465" y="4008901"/>
            <a:ext cx="2206387" cy="531309"/>
          </a:xfrm>
          <a:prstGeom prst="borderCallout1">
            <a:avLst>
              <a:gd name="adj1" fmla="val 58377"/>
              <a:gd name="adj2" fmla="val 104773"/>
              <a:gd name="adj3" fmla="val -15447"/>
              <a:gd name="adj4" fmla="val 148710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>
                <a:solidFill>
                  <a:schemeClr val="tx1"/>
                </a:solidFill>
              </a:rPr>
              <a:t>Näin Pori Harrastaa tapahtuma</a:t>
            </a:r>
          </a:p>
        </p:txBody>
      </p:sp>
      <p:sp>
        <p:nvSpPr>
          <p:cNvPr id="3" name="Kuvaselite: Viiva 2">
            <a:extLst>
              <a:ext uri="{FF2B5EF4-FFF2-40B4-BE49-F238E27FC236}">
                <a16:creationId xmlns:a16="http://schemas.microsoft.com/office/drawing/2014/main" id="{A9351B2C-F6AF-9BA1-31A8-02CDE50166DD}"/>
              </a:ext>
            </a:extLst>
          </p:cNvPr>
          <p:cNvSpPr/>
          <p:nvPr/>
        </p:nvSpPr>
        <p:spPr>
          <a:xfrm>
            <a:off x="912008" y="4669870"/>
            <a:ext cx="2206387" cy="531309"/>
          </a:xfrm>
          <a:prstGeom prst="borderCallout1">
            <a:avLst>
              <a:gd name="adj1" fmla="val 58377"/>
              <a:gd name="adj2" fmla="val 104773"/>
              <a:gd name="adj3" fmla="val 81557"/>
              <a:gd name="adj4" fmla="val 152478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 err="1">
                <a:solidFill>
                  <a:schemeClr val="tx1"/>
                </a:solidFill>
                <a:highlight>
                  <a:srgbClr val="808000"/>
                </a:highlight>
              </a:rPr>
              <a:t>Kumppanuussopimukset:Puolivuotisraportointi</a:t>
            </a:r>
            <a:endParaRPr lang="fi-FI" sz="1400" dirty="0">
              <a:solidFill>
                <a:schemeClr val="tx1"/>
              </a:solidFill>
              <a:highlight>
                <a:srgbClr val="808000"/>
              </a:highlight>
            </a:endParaRPr>
          </a:p>
        </p:txBody>
      </p:sp>
      <p:sp>
        <p:nvSpPr>
          <p:cNvPr id="21" name="Kuvaselite: Viiva 20">
            <a:extLst>
              <a:ext uri="{FF2B5EF4-FFF2-40B4-BE49-F238E27FC236}">
                <a16:creationId xmlns:a16="http://schemas.microsoft.com/office/drawing/2014/main" id="{8D9EC7FB-296B-E9C5-5A68-FFC1E9FA6385}"/>
              </a:ext>
            </a:extLst>
          </p:cNvPr>
          <p:cNvSpPr/>
          <p:nvPr/>
        </p:nvSpPr>
        <p:spPr>
          <a:xfrm>
            <a:off x="5830176" y="6043370"/>
            <a:ext cx="2054033" cy="841353"/>
          </a:xfrm>
          <a:prstGeom prst="borderCallout1">
            <a:avLst>
              <a:gd name="adj1" fmla="val 58377"/>
              <a:gd name="adj2" fmla="val 104773"/>
              <a:gd name="adj3" fmla="val -192244"/>
              <a:gd name="adj4" fmla="val 79387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>
                <a:solidFill>
                  <a:schemeClr val="tx1"/>
                </a:solidFill>
                <a:highlight>
                  <a:srgbClr val="808000"/>
                </a:highlight>
              </a:rPr>
              <a:t>Kumppanuussopimukset: Edellisen vuoden vuosiraportti</a:t>
            </a:r>
          </a:p>
        </p:txBody>
      </p:sp>
      <p:sp>
        <p:nvSpPr>
          <p:cNvPr id="22" name="Kuvaselite: Viiva 21">
            <a:extLst>
              <a:ext uri="{FF2B5EF4-FFF2-40B4-BE49-F238E27FC236}">
                <a16:creationId xmlns:a16="http://schemas.microsoft.com/office/drawing/2014/main" id="{C5671DE6-AC69-BF49-D583-50275FEC4097}"/>
              </a:ext>
            </a:extLst>
          </p:cNvPr>
          <p:cNvSpPr/>
          <p:nvPr/>
        </p:nvSpPr>
        <p:spPr>
          <a:xfrm>
            <a:off x="2467162" y="5849923"/>
            <a:ext cx="2339265" cy="799683"/>
          </a:xfrm>
          <a:prstGeom prst="borderCallout1">
            <a:avLst>
              <a:gd name="adj1" fmla="val 58377"/>
              <a:gd name="adj2" fmla="val 104773"/>
              <a:gd name="adj3" fmla="val -15447"/>
              <a:gd name="adj4" fmla="val 148710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>
                <a:solidFill>
                  <a:schemeClr val="tx1"/>
                </a:solidFill>
              </a:rPr>
              <a:t>Lasten ja nuorten kesäruokailu (kesä-heinäkuu pääasiassa)</a:t>
            </a:r>
          </a:p>
        </p:txBody>
      </p:sp>
      <p:sp>
        <p:nvSpPr>
          <p:cNvPr id="25" name="Tekstiruutu 24">
            <a:extLst>
              <a:ext uri="{FF2B5EF4-FFF2-40B4-BE49-F238E27FC236}">
                <a16:creationId xmlns:a16="http://schemas.microsoft.com/office/drawing/2014/main" id="{1B3BAB65-6F11-1E6C-792C-599BF2CC7AD3}"/>
              </a:ext>
            </a:extLst>
          </p:cNvPr>
          <p:cNvSpPr txBox="1"/>
          <p:nvPr/>
        </p:nvSpPr>
        <p:spPr>
          <a:xfrm>
            <a:off x="3916993" y="62952"/>
            <a:ext cx="609738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800" dirty="0"/>
              <a:t>Vuosikellosta näet suuntaa-antavat aikataulut. Muutokset ovat mahdollisia. Tarkistathan tarkat päivämäärät aina aiheiden omilta sivuilta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42495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c9ea5038-e2ec-46a5-bc82-e353d0a2b4f2}" enabled="0" method="" siteId="{c9ea5038-e2ec-46a5-bc82-e353d0a2b4f2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244</Words>
  <Application>Microsoft Office PowerPoint</Application>
  <PresentationFormat>Laajakuva</PresentationFormat>
  <Paragraphs>43</Paragraphs>
  <Slides>2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Office-teema</vt:lpstr>
      <vt:lpstr>Muistiinpanoja: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Elli-Mari Sulonen</dc:creator>
  <cp:lastModifiedBy>Annika From</cp:lastModifiedBy>
  <cp:revision>2</cp:revision>
  <dcterms:created xsi:type="dcterms:W3CDTF">2024-06-28T10:23:34Z</dcterms:created>
  <dcterms:modified xsi:type="dcterms:W3CDTF">2024-11-18T16:27:51Z</dcterms:modified>
</cp:coreProperties>
</file>